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9" r:id="rId11"/>
    <p:sldId id="266" r:id="rId12"/>
    <p:sldId id="267" r:id="rId13"/>
    <p:sldId id="270" r:id="rId14"/>
    <p:sldId id="268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AF303-E75A-4741-89FF-809D352B48AE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23E19-66A2-4D6B-840D-26BF77058B2D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23E19-66A2-4D6B-840D-26BF77058B2D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48B5D-1DAA-444F-9AAD-7F52246C740C}" type="datetimeFigureOut">
              <a:rPr lang="fr-FR" smtClean="0"/>
              <a:pPr/>
              <a:t>09/07/2013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7D14E-1C89-48F1-B0CD-39E867941365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42873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>
                <a:solidFill>
                  <a:srgbClr val="0070C0"/>
                </a:solidFill>
              </a:rPr>
              <a:t>Rôle de l’Ordre des médecins dans l’action humanitaire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Le cas de la crise au Mali</a:t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u="sng" dirty="0" smtClean="0">
                <a:solidFill>
                  <a:srgbClr val="7030A0"/>
                </a:solidFill>
              </a:rPr>
              <a:t>Présentation</a:t>
            </a:r>
            <a:r>
              <a:rPr lang="fr-FR" b="1" dirty="0" smtClean="0">
                <a:solidFill>
                  <a:srgbClr val="7030A0"/>
                </a:solidFill>
              </a:rPr>
              <a:t/>
            </a:r>
            <a:br>
              <a:rPr lang="fr-FR" b="1" dirty="0" smtClean="0">
                <a:solidFill>
                  <a:srgbClr val="7030A0"/>
                </a:solidFill>
              </a:rPr>
            </a:br>
            <a:r>
              <a:rPr lang="fr-FR" b="1" dirty="0" smtClean="0">
                <a:solidFill>
                  <a:srgbClr val="7030A0"/>
                </a:solidFill>
              </a:rPr>
              <a:t>Docteur Lassana FOFANA </a:t>
            </a:r>
            <a:br>
              <a:rPr lang="fr-FR" b="1" dirty="0" smtClean="0">
                <a:solidFill>
                  <a:srgbClr val="7030A0"/>
                </a:solidFill>
              </a:rPr>
            </a:br>
            <a:r>
              <a:rPr lang="fr-FR" b="1" dirty="0" smtClean="0">
                <a:solidFill>
                  <a:srgbClr val="7030A0"/>
                </a:solidFill>
              </a:rPr>
              <a:t>Président CNOM Mali</a:t>
            </a:r>
            <a:r>
              <a:rPr lang="fr-FR" dirty="0" smtClean="0">
                <a:solidFill>
                  <a:srgbClr val="7030A0"/>
                </a:solidFill>
              </a:rPr>
              <a:t> </a:t>
            </a:r>
            <a:r>
              <a:rPr lang="fr-FR" dirty="0" smtClean="0"/>
              <a:t>              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500306"/>
            <a:ext cx="6400800" cy="571504"/>
          </a:xfrm>
        </p:spPr>
        <p:txBody>
          <a:bodyPr>
            <a:normAutofit lnSpcReduction="10000"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fr-FR" b="1" dirty="0" smtClean="0">
                <a:solidFill>
                  <a:srgbClr val="7030A0"/>
                </a:solidFill>
              </a:rPr>
              <a:t>Plan 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60722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b="1" dirty="0" smtClean="0"/>
              <a:t>    1 - Contexte</a:t>
            </a:r>
          </a:p>
          <a:p>
            <a:pPr>
              <a:buNone/>
            </a:pPr>
            <a:r>
              <a:rPr lang="fr-FR" b="1" dirty="0" smtClean="0"/>
              <a:t>    2 - Motivations</a:t>
            </a:r>
          </a:p>
          <a:p>
            <a:pPr>
              <a:buNone/>
            </a:pPr>
            <a:r>
              <a:rPr lang="fr-FR" b="1" dirty="0" smtClean="0"/>
              <a:t>    3 - Stratégies</a:t>
            </a:r>
          </a:p>
          <a:p>
            <a:pPr>
              <a:buNone/>
            </a:pPr>
            <a:r>
              <a:rPr lang="fr-FR" b="1" dirty="0" smtClean="0"/>
              <a:t>    4 - Partenaires</a:t>
            </a:r>
          </a:p>
          <a:p>
            <a:pPr>
              <a:buNone/>
            </a:pPr>
            <a:r>
              <a:rPr lang="fr-FR" b="1" dirty="0" smtClean="0"/>
              <a:t>    5 - Résultats </a:t>
            </a:r>
          </a:p>
          <a:p>
            <a:pPr>
              <a:buNone/>
            </a:pPr>
            <a:r>
              <a:rPr lang="fr-FR" b="1" dirty="0" smtClean="0"/>
              <a:t>    6 - Difficultés</a:t>
            </a:r>
          </a:p>
          <a:p>
            <a:pPr>
              <a:buNone/>
            </a:pPr>
            <a:r>
              <a:rPr lang="fr-FR" b="1" dirty="0" smtClean="0"/>
              <a:t>    7 - Perspectives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Contexte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671517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    Attaques et occupation des 3 régions du Nord du Mali (Gao,Tombouctou et Kidal) et des zones du centre( Mopti et Ségou) par groupes rebelles et islamistes(depuis janv</a:t>
            </a:r>
            <a:r>
              <a:rPr lang="fr-FR" sz="2800" b="1" dirty="0"/>
              <a:t>.</a:t>
            </a:r>
            <a:r>
              <a:rPr lang="fr-FR" sz="2800" b="1" dirty="0" smtClean="0"/>
              <a:t> 2012)</a:t>
            </a:r>
          </a:p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    Pertes de vies ou traumatismes physiques et psychiques sur les populations concernées</a:t>
            </a:r>
          </a:p>
          <a:p>
            <a:pPr>
              <a:buFont typeface="Wingdings" pitchFamily="2" charset="2"/>
              <a:buChar char="Ø"/>
            </a:pPr>
            <a:r>
              <a:rPr lang="fr-FR" sz="2800" b="1" dirty="0"/>
              <a:t> </a:t>
            </a:r>
            <a:r>
              <a:rPr lang="fr-FR" sz="2800" b="1" dirty="0" smtClean="0"/>
              <a:t>   Destruction partielle ou totale des structures  et matériels sanitaires</a:t>
            </a:r>
          </a:p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    Fuite des professionnels de santé</a:t>
            </a:r>
          </a:p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    Absence de l’Etat</a:t>
            </a:r>
          </a:p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    Besoins accrus en soins de santé</a:t>
            </a:r>
          </a:p>
          <a:p>
            <a:pPr>
              <a:buNone/>
            </a:pPr>
            <a:r>
              <a:rPr lang="fr-FR" sz="2800" b="1" dirty="0" smtClean="0"/>
              <a:t>      </a:t>
            </a:r>
          </a:p>
          <a:p>
            <a:pPr>
              <a:buNone/>
            </a:pPr>
            <a:r>
              <a:rPr lang="fr-FR" sz="2800" b="1" dirty="0" smtClean="0"/>
              <a:t> 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>
                <a:solidFill>
                  <a:srgbClr val="7030A0"/>
                </a:solidFill>
              </a:rPr>
              <a:t>Motivations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---------------------------------------------------</a:t>
            </a:r>
            <a:br>
              <a:rPr lang="fr-FR" b="1" dirty="0" smtClean="0"/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Humanisme</a:t>
            </a:r>
          </a:p>
          <a:p>
            <a:pPr>
              <a:buNone/>
            </a:pPr>
            <a:endParaRPr lang="fr-FR" sz="2800" b="1" dirty="0" smtClean="0"/>
          </a:p>
          <a:p>
            <a:r>
              <a:rPr lang="fr-FR" sz="2800" b="1" dirty="0" smtClean="0"/>
              <a:t>Ethique</a:t>
            </a:r>
          </a:p>
          <a:p>
            <a:pPr>
              <a:buNone/>
            </a:pPr>
            <a:endParaRPr lang="fr-FR" sz="2800" b="1" dirty="0" smtClean="0"/>
          </a:p>
          <a:p>
            <a:r>
              <a:rPr lang="fr-FR" sz="2800" b="1" dirty="0" smtClean="0"/>
              <a:t>Déontologie</a:t>
            </a:r>
          </a:p>
          <a:p>
            <a:endParaRPr lang="fr-FR" sz="2800" b="1" dirty="0"/>
          </a:p>
          <a:p>
            <a:pPr>
              <a:buNone/>
            </a:pPr>
            <a:r>
              <a:rPr lang="fr-FR" sz="2800" b="1" dirty="0" smtClean="0"/>
              <a:t>     </a:t>
            </a:r>
            <a:r>
              <a:rPr lang="fr-FR" sz="2800" b="1" dirty="0" smtClean="0">
                <a:solidFill>
                  <a:srgbClr val="00B0F0"/>
                </a:solidFill>
              </a:rPr>
              <a:t>NB:  Assistance  à personne en danger </a:t>
            </a:r>
            <a:endParaRPr lang="fr-FR" sz="28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Stratégies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0072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/>
              <a:t>                        </a:t>
            </a:r>
            <a:r>
              <a:rPr lang="fr-FR" b="1" dirty="0" smtClean="0">
                <a:solidFill>
                  <a:srgbClr val="00B050"/>
                </a:solidFill>
              </a:rPr>
              <a:t>Phase 1</a:t>
            </a:r>
          </a:p>
          <a:p>
            <a:pPr>
              <a:buNone/>
            </a:pPr>
            <a:endParaRPr lang="fr-FR" b="1" dirty="0" smtClean="0"/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SOS lancé par le CNOM par voie de presse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Listing des professionnels volontaires au siège de l’OM  </a:t>
            </a:r>
            <a:r>
              <a:rPr lang="fr-FR" b="1" dirty="0" smtClean="0">
                <a:sym typeface="Wingdings" pitchFamily="2" charset="2"/>
              </a:rPr>
              <a:t> </a:t>
            </a:r>
            <a:r>
              <a:rPr lang="fr-FR" b="1" dirty="0" smtClean="0">
                <a:solidFill>
                  <a:srgbClr val="0070C0"/>
                </a:solidFill>
                <a:sym typeface="Wingdings" pitchFamily="2" charset="2"/>
              </a:rPr>
              <a:t>Comité de crise </a:t>
            </a:r>
            <a:r>
              <a:rPr lang="fr-FR" b="1" dirty="0" err="1" smtClean="0">
                <a:solidFill>
                  <a:srgbClr val="0070C0"/>
                </a:solidFill>
                <a:sym typeface="Wingdings" pitchFamily="2" charset="2"/>
              </a:rPr>
              <a:t>méd</a:t>
            </a:r>
            <a:r>
              <a:rPr lang="fr-FR" b="1" dirty="0" smtClean="0">
                <a:solidFill>
                  <a:srgbClr val="0070C0"/>
                </a:solidFill>
                <a:sym typeface="Wingdings" pitchFamily="2" charset="2"/>
              </a:rPr>
              <a:t>-</a:t>
            </a:r>
            <a:r>
              <a:rPr lang="fr-FR" b="1" dirty="0" err="1" smtClean="0">
                <a:solidFill>
                  <a:srgbClr val="0070C0"/>
                </a:solidFill>
                <a:sym typeface="Wingdings" pitchFamily="2" charset="2"/>
              </a:rPr>
              <a:t>chir</a:t>
            </a:r>
            <a:r>
              <a:rPr lang="fr-FR" b="1" dirty="0" smtClean="0">
                <a:solidFill>
                  <a:srgbClr val="0070C0"/>
                </a:solidFill>
                <a:sym typeface="Wingdings" pitchFamily="2" charset="2"/>
              </a:rPr>
              <a:t>.</a:t>
            </a:r>
            <a:endParaRPr lang="fr-FR" b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Equipes multidisciplinaires: </a:t>
            </a:r>
          </a:p>
          <a:p>
            <a:pPr>
              <a:buNone/>
            </a:pPr>
            <a:r>
              <a:rPr lang="fr-FR" b="1" dirty="0"/>
              <a:t> </a:t>
            </a:r>
            <a:r>
              <a:rPr lang="fr-FR" b="1" dirty="0" smtClean="0"/>
              <a:t>        médicaux, psychologues, gestionnaires…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Négociations sécuritaires: occupants/HCI, notables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Recherche de partenaires et de </a:t>
            </a:r>
            <a:r>
              <a:rPr lang="fr-FR" b="1" dirty="0" smtClean="0"/>
              <a:t>référents </a:t>
            </a:r>
            <a:r>
              <a:rPr lang="fr-FR" b="1" dirty="0" smtClean="0"/>
              <a:t>locaux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Mobilisation logistique: transports ,matériels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Formation à l’action humanitaire et per diem</a:t>
            </a:r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Stratégies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b="1" dirty="0" smtClean="0"/>
              <a:t>                   </a:t>
            </a:r>
            <a:r>
              <a:rPr lang="fr-FR" sz="4400" b="1" dirty="0" smtClean="0">
                <a:solidFill>
                  <a:srgbClr val="00B050"/>
                </a:solidFill>
              </a:rPr>
              <a:t>Phase  2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   </a:t>
            </a:r>
            <a:r>
              <a:rPr lang="fr-FR" b="1" dirty="0" smtClean="0">
                <a:solidFill>
                  <a:srgbClr val="0070C0"/>
                </a:solidFill>
              </a:rPr>
              <a:t>Prises de contact sur le terrain</a:t>
            </a:r>
          </a:p>
          <a:p>
            <a:r>
              <a:rPr lang="fr-FR" b="1" dirty="0" smtClean="0"/>
              <a:t>        responsables locaux</a:t>
            </a:r>
          </a:p>
          <a:p>
            <a:r>
              <a:rPr lang="fr-FR" b="1" dirty="0" smtClean="0"/>
              <a:t>        associations</a:t>
            </a:r>
          </a:p>
          <a:p>
            <a:r>
              <a:rPr lang="fr-FR" b="1" dirty="0" smtClean="0"/>
              <a:t>        personnel sanitaire </a:t>
            </a:r>
            <a:r>
              <a:rPr lang="fr-FR" b="1" dirty="0" smtClean="0"/>
              <a:t>restant/référents </a:t>
            </a:r>
            <a:endParaRPr lang="fr-FR" b="1" dirty="0" smtClean="0"/>
          </a:p>
          <a:p>
            <a:r>
              <a:rPr lang="fr-FR" b="1" dirty="0" smtClean="0"/>
              <a:t>        ONG</a:t>
            </a:r>
          </a:p>
          <a:p>
            <a:r>
              <a:rPr lang="fr-FR" b="1" dirty="0" smtClean="0"/>
              <a:t>        Infrastructures sanitaires disponibles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Stratégies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/>
              <a:t>                             </a:t>
            </a:r>
            <a:r>
              <a:rPr lang="fr-FR" sz="4000" b="1" dirty="0" smtClean="0">
                <a:solidFill>
                  <a:srgbClr val="00B050"/>
                </a:solidFill>
              </a:rPr>
              <a:t>Phase  2</a:t>
            </a:r>
          </a:p>
          <a:p>
            <a:pPr>
              <a:buFont typeface="Wingdings" pitchFamily="2" charset="2"/>
              <a:buChar char="Ø"/>
            </a:pPr>
            <a:r>
              <a:rPr lang="fr-FR" sz="4000" dirty="0" smtClean="0"/>
              <a:t>    </a:t>
            </a:r>
            <a:r>
              <a:rPr lang="fr-FR" sz="4000" b="1" dirty="0" smtClean="0">
                <a:solidFill>
                  <a:srgbClr val="0070C0"/>
                </a:solidFill>
              </a:rPr>
              <a:t>Actions sur le terrain </a:t>
            </a:r>
          </a:p>
          <a:p>
            <a:r>
              <a:rPr lang="fr-FR" sz="4000" b="1" dirty="0" smtClean="0"/>
              <a:t>  consultations</a:t>
            </a:r>
          </a:p>
          <a:p>
            <a:r>
              <a:rPr lang="fr-FR" sz="4000" b="1" dirty="0" smtClean="0"/>
              <a:t>  accouchements</a:t>
            </a:r>
          </a:p>
          <a:p>
            <a:r>
              <a:rPr lang="fr-FR" sz="4000" b="1" dirty="0" smtClean="0"/>
              <a:t>  chirurgie</a:t>
            </a:r>
          </a:p>
          <a:p>
            <a:r>
              <a:rPr lang="fr-FR" sz="4000" b="1" dirty="0" smtClean="0"/>
              <a:t>  soins</a:t>
            </a:r>
          </a:p>
          <a:p>
            <a:r>
              <a:rPr lang="fr-FR" sz="4000" b="1" dirty="0" smtClean="0"/>
              <a:t>  santé publique: </a:t>
            </a:r>
            <a:r>
              <a:rPr lang="fr-FR" sz="4000" b="1" dirty="0" err="1" smtClean="0"/>
              <a:t>info,hygiène</a:t>
            </a:r>
            <a:r>
              <a:rPr lang="fr-FR" sz="4000" b="1" dirty="0" smtClean="0"/>
              <a:t>,</a:t>
            </a:r>
            <a:r>
              <a:rPr lang="fr-FR" sz="4000" b="1" dirty="0" err="1" smtClean="0"/>
              <a:t>vax</a:t>
            </a:r>
            <a:r>
              <a:rPr lang="fr-FR" sz="4000" b="1" dirty="0" smtClean="0"/>
              <a:t>.</a:t>
            </a:r>
          </a:p>
          <a:p>
            <a:pPr>
              <a:buNone/>
            </a:pP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Partenaires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64357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</a:t>
            </a:r>
            <a:r>
              <a:rPr lang="fr-FR" sz="3800" b="1" dirty="0" smtClean="0">
                <a:solidFill>
                  <a:srgbClr val="0070C0"/>
                </a:solidFill>
              </a:rPr>
              <a:t>Nationaux</a:t>
            </a:r>
          </a:p>
          <a:p>
            <a:pPr>
              <a:buNone/>
            </a:pPr>
            <a:r>
              <a:rPr lang="fr-FR" b="1" dirty="0" smtClean="0"/>
              <a:t>         Min. santé    </a:t>
            </a:r>
          </a:p>
          <a:p>
            <a:pPr>
              <a:buNone/>
            </a:pPr>
            <a:r>
              <a:rPr lang="fr-FR" b="1" dirty="0" smtClean="0"/>
              <a:t>         Min. Action humanitaire</a:t>
            </a:r>
          </a:p>
          <a:p>
            <a:pPr>
              <a:buNone/>
            </a:pPr>
            <a:r>
              <a:rPr lang="fr-FR" b="1" dirty="0" smtClean="0"/>
              <a:t>         Ordres santé</a:t>
            </a:r>
          </a:p>
          <a:p>
            <a:pPr>
              <a:buNone/>
            </a:pPr>
            <a:r>
              <a:rPr lang="fr-FR" b="1" dirty="0" smtClean="0"/>
              <a:t>         Société civile/HCI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 </a:t>
            </a:r>
            <a:r>
              <a:rPr lang="fr-FR" sz="3800" b="1" dirty="0" smtClean="0">
                <a:solidFill>
                  <a:srgbClr val="0070C0"/>
                </a:solidFill>
              </a:rPr>
              <a:t>Internationaux</a:t>
            </a:r>
          </a:p>
          <a:p>
            <a:pPr>
              <a:buNone/>
            </a:pPr>
            <a:r>
              <a:rPr lang="fr-FR" b="1" dirty="0" smtClean="0"/>
              <a:t>         OMS</a:t>
            </a:r>
          </a:p>
          <a:p>
            <a:pPr>
              <a:buNone/>
            </a:pPr>
            <a:r>
              <a:rPr lang="fr-FR" b="1" dirty="0" smtClean="0"/>
              <a:t>         UNFPA ,ONU femmes </a:t>
            </a:r>
          </a:p>
          <a:p>
            <a:pPr>
              <a:buNone/>
            </a:pPr>
            <a:r>
              <a:rPr lang="fr-FR" b="1" dirty="0" smtClean="0"/>
              <a:t>         Coopération France</a:t>
            </a:r>
          </a:p>
          <a:p>
            <a:pPr>
              <a:buNone/>
            </a:pPr>
            <a:r>
              <a:rPr lang="fr-FR" b="1" dirty="0" smtClean="0"/>
              <a:t>         </a:t>
            </a:r>
            <a:r>
              <a:rPr lang="fr-FR" b="1" dirty="0" smtClean="0"/>
              <a:t>Cx Rouge</a:t>
            </a:r>
            <a:endParaRPr lang="fr-FR" b="1" dirty="0" smtClean="0"/>
          </a:p>
          <a:p>
            <a:pPr>
              <a:buNone/>
            </a:pPr>
            <a:r>
              <a:rPr lang="fr-FR" b="1" dirty="0" smtClean="0"/>
              <a:t>         ONG : MSF, MDM, locales…</a:t>
            </a:r>
          </a:p>
          <a:p>
            <a:pPr>
              <a:buNone/>
            </a:pPr>
            <a:r>
              <a:rPr lang="fr-FR" b="1" dirty="0" smtClean="0"/>
              <a:t>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7030A0"/>
                </a:solidFill>
              </a:rPr>
              <a:t>Résultats x 5 missions</a:t>
            </a:r>
            <a:endParaRPr lang="fr-FR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28596" y="785794"/>
          <a:ext cx="7572428" cy="6072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722"/>
                <a:gridCol w="3752706"/>
              </a:tblGrid>
              <a:tr h="11656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dirty="0" smtClean="0"/>
                        <a:t>  </a:t>
                      </a:r>
                      <a:r>
                        <a:rPr lang="fr-FR" sz="3200" baseline="0" dirty="0" smtClean="0"/>
                        <a:t>       </a:t>
                      </a:r>
                      <a:r>
                        <a:rPr lang="fr-FR" sz="3200" dirty="0" smtClean="0"/>
                        <a:t> Prestations </a:t>
                      </a:r>
                    </a:p>
                    <a:p>
                      <a:r>
                        <a:rPr lang="fr-FR" sz="3600" baseline="0" dirty="0" smtClean="0"/>
                        <a:t>    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dirty="0" smtClean="0"/>
                        <a:t>      Nombre de cas 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  <a:tr h="4289168"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        </a:t>
                      </a:r>
                      <a:r>
                        <a:rPr lang="fr-FR" sz="2400" b="1" dirty="0" smtClean="0"/>
                        <a:t>Médecine    </a:t>
                      </a:r>
                    </a:p>
                    <a:p>
                      <a:pPr>
                        <a:buNone/>
                      </a:pPr>
                      <a:r>
                        <a:rPr lang="fr-FR" sz="2400" b="1" dirty="0" smtClean="0"/>
                        <a:t>              Pédiatrie </a:t>
                      </a:r>
                    </a:p>
                    <a:p>
                      <a:pPr>
                        <a:buNone/>
                      </a:pPr>
                      <a:r>
                        <a:rPr lang="fr-FR" sz="2400" b="1" dirty="0" smtClean="0"/>
                        <a:t>              Chirurgie </a:t>
                      </a:r>
                    </a:p>
                    <a:p>
                      <a:r>
                        <a:rPr lang="fr-FR" sz="2400" b="1" dirty="0" smtClean="0"/>
                        <a:t>              Gynécologie+CPN </a:t>
                      </a:r>
                    </a:p>
                    <a:p>
                      <a:r>
                        <a:rPr lang="fr-FR" sz="2400" b="1" dirty="0" smtClean="0"/>
                        <a:t>              Accouchements</a:t>
                      </a:r>
                    </a:p>
                    <a:p>
                      <a:r>
                        <a:rPr lang="fr-FR" sz="2400" b="1" dirty="0" smtClean="0"/>
                        <a:t>              Echographie </a:t>
                      </a:r>
                    </a:p>
                    <a:p>
                      <a:r>
                        <a:rPr lang="fr-FR" sz="2400" b="1" dirty="0" smtClean="0"/>
                        <a:t>              Vaccination</a:t>
                      </a:r>
                    </a:p>
                    <a:p>
                      <a:r>
                        <a:rPr lang="fr-FR" sz="2400" b="1" dirty="0" smtClean="0"/>
                        <a:t>              Hospitalisations</a:t>
                      </a:r>
                    </a:p>
                    <a:p>
                      <a:r>
                        <a:rPr lang="fr-FR" sz="2400" b="1" dirty="0" smtClean="0"/>
                        <a:t>              Transfusions</a:t>
                      </a:r>
                    </a:p>
                    <a:p>
                      <a:r>
                        <a:rPr lang="fr-FR" sz="2400" b="1" dirty="0" smtClean="0"/>
                        <a:t>               Labo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</a:t>
                      </a:r>
                      <a:r>
                        <a:rPr lang="fr-FR" sz="2400" b="1" dirty="0" smtClean="0"/>
                        <a:t>                38.116</a:t>
                      </a:r>
                    </a:p>
                    <a:p>
                      <a:r>
                        <a:rPr lang="fr-FR" sz="2400" b="1" dirty="0" smtClean="0"/>
                        <a:t>   </a:t>
                      </a:r>
                      <a:r>
                        <a:rPr lang="fr-FR" sz="2400" b="1" baseline="0" dirty="0" smtClean="0"/>
                        <a:t> </a:t>
                      </a:r>
                      <a:r>
                        <a:rPr lang="fr-FR" sz="2400" b="1" dirty="0" smtClean="0"/>
                        <a:t>                  2.667</a:t>
                      </a:r>
                    </a:p>
                    <a:p>
                      <a:r>
                        <a:rPr lang="fr-FR" sz="2400" b="1" dirty="0" smtClean="0"/>
                        <a:t>                     </a:t>
                      </a:r>
                      <a:r>
                        <a:rPr lang="fr-FR" sz="2400" b="1" baseline="0" dirty="0" smtClean="0"/>
                        <a:t> </a:t>
                      </a:r>
                      <a:r>
                        <a:rPr lang="fr-FR" sz="2400" b="1" dirty="0" smtClean="0"/>
                        <a:t>1.535</a:t>
                      </a:r>
                    </a:p>
                    <a:p>
                      <a:r>
                        <a:rPr lang="fr-FR" sz="2400" b="1" dirty="0" smtClean="0"/>
                        <a:t>                      6.747</a:t>
                      </a:r>
                    </a:p>
                    <a:p>
                      <a:r>
                        <a:rPr lang="fr-FR" dirty="0" smtClean="0"/>
                        <a:t>      </a:t>
                      </a:r>
                      <a:r>
                        <a:rPr lang="fr-FR" sz="2400" b="1" dirty="0" smtClean="0"/>
                        <a:t>                 1.343</a:t>
                      </a:r>
                    </a:p>
                    <a:p>
                      <a:r>
                        <a:rPr lang="fr-FR" sz="2400" b="1" dirty="0" smtClean="0"/>
                        <a:t>                        </a:t>
                      </a:r>
                      <a:r>
                        <a:rPr lang="fr-FR" sz="2400" b="1" baseline="0" dirty="0" smtClean="0"/>
                        <a:t> 606</a:t>
                      </a:r>
                      <a:endParaRPr lang="fr-FR" sz="2400" b="1" dirty="0" smtClean="0"/>
                    </a:p>
                    <a:p>
                      <a:r>
                        <a:rPr lang="fr-FR" sz="2400" b="1" dirty="0" smtClean="0"/>
                        <a:t>                      3.035</a:t>
                      </a:r>
                    </a:p>
                    <a:p>
                      <a:r>
                        <a:rPr lang="fr-FR" sz="2400" b="1" dirty="0" smtClean="0"/>
                        <a:t>                      3.676</a:t>
                      </a:r>
                    </a:p>
                    <a:p>
                      <a:r>
                        <a:rPr lang="fr-FR" sz="2400" b="1" dirty="0" smtClean="0"/>
                        <a:t>                         </a:t>
                      </a:r>
                      <a:r>
                        <a:rPr lang="fr-FR" sz="2400" b="1" baseline="0" dirty="0" smtClean="0"/>
                        <a:t>240</a:t>
                      </a:r>
                    </a:p>
                    <a:p>
                      <a:r>
                        <a:rPr lang="fr-FR" sz="2400" b="1" baseline="0" dirty="0" smtClean="0"/>
                        <a:t>                         765</a:t>
                      </a:r>
                      <a:endParaRPr lang="fr-FR" sz="2400" b="1" dirty="0"/>
                    </a:p>
                  </a:txBody>
                  <a:tcPr/>
                </a:tc>
              </a:tr>
              <a:tr h="6173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dirty="0" smtClean="0">
                          <a:solidFill>
                            <a:srgbClr val="7030A0"/>
                          </a:solidFill>
                        </a:rPr>
                        <a:t>              </a:t>
                      </a:r>
                      <a:r>
                        <a:rPr lang="fr-FR" sz="3200" b="1" dirty="0" smtClean="0">
                          <a:solidFill>
                            <a:srgbClr val="7030A0"/>
                          </a:solidFill>
                        </a:rPr>
                        <a:t> 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7030A0"/>
                          </a:solidFill>
                        </a:rPr>
                        <a:t>  </a:t>
                      </a:r>
                      <a:r>
                        <a:rPr lang="fr-FR" sz="3200" b="1" baseline="0" dirty="0" smtClean="0">
                          <a:solidFill>
                            <a:srgbClr val="7030A0"/>
                          </a:solidFill>
                        </a:rPr>
                        <a:t>       </a:t>
                      </a:r>
                      <a:r>
                        <a:rPr lang="fr-FR" sz="3200" b="1" dirty="0" smtClean="0">
                          <a:solidFill>
                            <a:srgbClr val="7030A0"/>
                          </a:solidFill>
                        </a:rPr>
                        <a:t>    58.730</a:t>
                      </a:r>
                      <a:endParaRPr lang="fr-FR" sz="32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Ressources engagées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   </a:t>
            </a:r>
            <a:r>
              <a:rPr lang="fr-FR" b="1" dirty="0" smtClean="0">
                <a:solidFill>
                  <a:srgbClr val="0070C0"/>
                </a:solidFill>
              </a:rPr>
              <a:t>Humaines</a:t>
            </a:r>
          </a:p>
          <a:p>
            <a:pPr>
              <a:buNone/>
            </a:pPr>
            <a:r>
              <a:rPr lang="fr-FR" dirty="0" smtClean="0"/>
              <a:t>        </a:t>
            </a:r>
            <a:r>
              <a:rPr lang="fr-FR" b="1" dirty="0" smtClean="0"/>
              <a:t>Enregistrées:</a:t>
            </a:r>
            <a:r>
              <a:rPr lang="fr-FR" dirty="0" smtClean="0"/>
              <a:t> </a:t>
            </a:r>
            <a:r>
              <a:rPr lang="fr-FR" sz="3600" b="1" dirty="0" smtClean="0">
                <a:latin typeface="Vladimir Script"/>
                <a:sym typeface="Wingdings 2"/>
              </a:rPr>
              <a:t>≈</a:t>
            </a:r>
            <a:r>
              <a:rPr lang="fr-FR" sz="3600" b="1" dirty="0" smtClean="0"/>
              <a:t>  </a:t>
            </a:r>
            <a:r>
              <a:rPr lang="fr-FR" b="1" dirty="0" smtClean="0"/>
              <a:t>700</a:t>
            </a:r>
            <a:r>
              <a:rPr lang="fr-FR" dirty="0" smtClean="0"/>
              <a:t> professionnels</a:t>
            </a:r>
          </a:p>
          <a:p>
            <a:pPr>
              <a:buNone/>
            </a:pPr>
            <a:r>
              <a:rPr lang="fr-FR" dirty="0" smtClean="0"/>
              <a:t>        </a:t>
            </a:r>
            <a:r>
              <a:rPr lang="fr-FR" b="1" dirty="0" smtClean="0"/>
              <a:t>Mobilisées</a:t>
            </a:r>
            <a:r>
              <a:rPr lang="fr-FR" dirty="0" smtClean="0"/>
              <a:t> :       </a:t>
            </a:r>
            <a:r>
              <a:rPr lang="fr-FR" b="1" dirty="0" smtClean="0"/>
              <a:t>350</a:t>
            </a:r>
            <a:r>
              <a:rPr lang="fr-FR" dirty="0" smtClean="0"/>
              <a:t> professionnels</a:t>
            </a:r>
          </a:p>
          <a:p>
            <a:pPr>
              <a:buNone/>
            </a:pPr>
            <a:r>
              <a:rPr lang="fr-FR" dirty="0" smtClean="0"/>
              <a:t>  </a:t>
            </a:r>
          </a:p>
          <a:p>
            <a:pPr>
              <a:buNone/>
            </a:pPr>
            <a:r>
              <a:rPr lang="fr-FR" dirty="0" smtClean="0"/>
              <a:t>    </a:t>
            </a:r>
            <a:r>
              <a:rPr lang="fr-FR" b="1" dirty="0" smtClean="0">
                <a:solidFill>
                  <a:srgbClr val="0070C0"/>
                </a:solidFill>
              </a:rPr>
              <a:t>Financières</a:t>
            </a:r>
          </a:p>
          <a:p>
            <a:pPr>
              <a:buNone/>
            </a:pPr>
            <a:r>
              <a:rPr lang="fr-FR" dirty="0" smtClean="0"/>
              <a:t>                            </a:t>
            </a:r>
            <a:r>
              <a:rPr lang="fr-FR" sz="3600" b="1" dirty="0" smtClean="0"/>
              <a:t>   </a:t>
            </a:r>
            <a:r>
              <a:rPr lang="fr-FR" sz="3600" b="1" dirty="0" smtClean="0">
                <a:latin typeface="Vladimir Script"/>
                <a:sym typeface="Wingdings 2"/>
              </a:rPr>
              <a:t>≈  </a:t>
            </a:r>
            <a:r>
              <a:rPr lang="fr-FR" b="1" dirty="0" smtClean="0">
                <a:latin typeface="Calibri" pitchFamily="34" charset="0"/>
                <a:sym typeface="Wingdings 2"/>
              </a:rPr>
              <a:t>460 </a:t>
            </a:r>
            <a:r>
              <a:rPr lang="fr-FR" b="1" dirty="0" err="1" smtClean="0">
                <a:latin typeface="Calibri" pitchFamily="34" charset="0"/>
                <a:sym typeface="Wingdings 2"/>
              </a:rPr>
              <a:t>Mio</a:t>
            </a:r>
            <a:r>
              <a:rPr lang="fr-FR" b="1" dirty="0" smtClean="0">
                <a:latin typeface="Calibri" pitchFamily="34" charset="0"/>
                <a:sym typeface="Wingdings 2"/>
              </a:rPr>
              <a:t> </a:t>
            </a:r>
            <a:r>
              <a:rPr lang="fr-FR" b="1" dirty="0" smtClean="0">
                <a:latin typeface="Calibri" pitchFamily="34" charset="0"/>
                <a:sym typeface="Wingdings 2"/>
              </a:rPr>
              <a:t>FCFA 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Difficultés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Organisation</a:t>
            </a:r>
          </a:p>
          <a:p>
            <a:r>
              <a:rPr lang="fr-FR" b="1" dirty="0" smtClean="0"/>
              <a:t>Mobilisation des ressources</a:t>
            </a:r>
          </a:p>
          <a:p>
            <a:r>
              <a:rPr lang="fr-FR" b="1" dirty="0" smtClean="0"/>
              <a:t>Sécurité relative</a:t>
            </a:r>
          </a:p>
          <a:p>
            <a:r>
              <a:rPr lang="fr-FR" b="1" dirty="0" smtClean="0"/>
              <a:t>Collaboration des acteurs</a:t>
            </a:r>
          </a:p>
          <a:p>
            <a:r>
              <a:rPr lang="fr-FR" b="1" dirty="0" smtClean="0"/>
              <a:t>Accessibilité  géographique 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7030A0"/>
                </a:solidFill>
              </a:rPr>
              <a:t>Perspectives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 </a:t>
            </a:r>
            <a:r>
              <a:rPr lang="fr-FR" b="1" dirty="0" smtClean="0">
                <a:solidFill>
                  <a:srgbClr val="0070C0"/>
                </a:solidFill>
              </a:rPr>
              <a:t>Per critique </a:t>
            </a:r>
          </a:p>
          <a:p>
            <a:pPr>
              <a:buNone/>
            </a:pPr>
            <a:r>
              <a:rPr lang="fr-FR" b="1" dirty="0" smtClean="0"/>
              <a:t>        -   Pérennisation des activités </a:t>
            </a:r>
          </a:p>
          <a:p>
            <a:pPr>
              <a:buNone/>
            </a:pPr>
            <a:r>
              <a:rPr lang="fr-FR" b="1" dirty="0" smtClean="0"/>
              <a:t>        -   Renforcement des acquis</a:t>
            </a:r>
          </a:p>
          <a:p>
            <a:pPr>
              <a:buNone/>
            </a:pPr>
            <a:r>
              <a:rPr lang="fr-FR" b="1" dirty="0" smtClean="0"/>
              <a:t>        -   Emploi jeunes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  </a:t>
            </a:r>
            <a:r>
              <a:rPr lang="fr-FR" b="1" dirty="0" smtClean="0">
                <a:solidFill>
                  <a:srgbClr val="0070C0"/>
                </a:solidFill>
              </a:rPr>
              <a:t>Post critique</a:t>
            </a:r>
          </a:p>
          <a:p>
            <a:pPr>
              <a:buNone/>
            </a:pPr>
            <a:r>
              <a:rPr lang="fr-FR" b="1" dirty="0" smtClean="0"/>
              <a:t>        -  Expérience aux zones déficitaires</a:t>
            </a:r>
          </a:p>
          <a:p>
            <a:pPr>
              <a:buNone/>
            </a:pPr>
            <a:r>
              <a:rPr lang="fr-FR" b="1" dirty="0" smtClean="0"/>
              <a:t>        -  Expérience à partager </a:t>
            </a:r>
          </a:p>
          <a:p>
            <a:pPr>
              <a:buNone/>
            </a:pPr>
            <a:r>
              <a:rPr lang="fr-FR" b="1" dirty="0" smtClean="0"/>
              <a:t>        -  Emploi jeunes </a:t>
            </a:r>
          </a:p>
          <a:p>
            <a:pPr>
              <a:buNone/>
            </a:pPr>
            <a:r>
              <a:rPr lang="fr-FR" b="1" dirty="0" smtClean="0"/>
              <a:t>       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Citation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pPr>
              <a:buNone/>
            </a:pPr>
            <a:r>
              <a:rPr lang="fr-FR" b="1" dirty="0" smtClean="0">
                <a:solidFill>
                  <a:srgbClr val="0070C0"/>
                </a:solidFill>
              </a:rPr>
              <a:t>‘’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b="1" dirty="0" smtClean="0">
                <a:solidFill>
                  <a:srgbClr val="0070C0"/>
                </a:solidFill>
              </a:rPr>
              <a:t>Tous les jours, il faut lutter pour que l’ amour </a:t>
            </a:r>
          </a:p>
          <a:p>
            <a:pPr>
              <a:buNone/>
            </a:pPr>
            <a:r>
              <a:rPr lang="fr-FR" b="1" dirty="0" smtClean="0">
                <a:solidFill>
                  <a:srgbClr val="0070C0"/>
                </a:solidFill>
              </a:rPr>
              <a:t>de l’humanisme vivant se transforme en gestes </a:t>
            </a:r>
          </a:p>
          <a:p>
            <a:pPr>
              <a:buNone/>
            </a:pPr>
            <a:r>
              <a:rPr lang="fr-FR" b="1" dirty="0" smtClean="0">
                <a:solidFill>
                  <a:srgbClr val="0070C0"/>
                </a:solidFill>
              </a:rPr>
              <a:t>concrets, en gestes qui servent d’exemple </a:t>
            </a:r>
          </a:p>
          <a:p>
            <a:pPr>
              <a:buNone/>
            </a:pPr>
            <a:r>
              <a:rPr lang="fr-FR" b="1" dirty="0" smtClean="0">
                <a:solidFill>
                  <a:srgbClr val="0070C0"/>
                </a:solidFill>
              </a:rPr>
              <a:t>et qui mobilisent ‘’</a:t>
            </a:r>
          </a:p>
          <a:p>
            <a:pPr>
              <a:buNone/>
            </a:pPr>
            <a:r>
              <a:rPr lang="fr-FR" b="1" dirty="0" smtClean="0"/>
              <a:t>                                                   </a:t>
            </a:r>
            <a:r>
              <a:rPr lang="fr-FR" b="1" u="sng" dirty="0" smtClean="0"/>
              <a:t>Che Guevara</a:t>
            </a:r>
          </a:p>
          <a:p>
            <a:pPr>
              <a:buNone/>
            </a:pPr>
            <a:r>
              <a:rPr lang="fr-FR" b="1" dirty="0" smtClean="0"/>
              <a:t>                                                 </a:t>
            </a:r>
            <a:endParaRPr lang="fr-FR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pPr>
              <a:buNone/>
            </a:pPr>
            <a:r>
              <a:rPr lang="fr-FR" dirty="0" smtClean="0"/>
              <a:t>                           </a:t>
            </a:r>
            <a:r>
              <a:rPr lang="fr-FR" sz="9600" dirty="0" smtClean="0"/>
              <a:t>MERCI</a:t>
            </a:r>
            <a:endParaRPr lang="fr-FR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439</Words>
  <Application>Microsoft Office PowerPoint</Application>
  <PresentationFormat>Affichage à l'écran (4:3)</PresentationFormat>
  <Paragraphs>133</Paragraphs>
  <Slides>14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       Rôle de l’Ordre des médecins dans l’action humanitaire  Le cas de la crise au Mali  Présentation Docteur Lassana FOFANA  Président CNOM Mali                </vt:lpstr>
      <vt:lpstr>Plan </vt:lpstr>
      <vt:lpstr>Contexte</vt:lpstr>
      <vt:lpstr>  Motivations --------------------------------------------------- </vt:lpstr>
      <vt:lpstr>Stratégies</vt:lpstr>
      <vt:lpstr>Stratégies</vt:lpstr>
      <vt:lpstr>Stratégies</vt:lpstr>
      <vt:lpstr>Partenaires</vt:lpstr>
      <vt:lpstr>Résultats x 5 missions</vt:lpstr>
      <vt:lpstr>Ressources engagées</vt:lpstr>
      <vt:lpstr>Difficultés</vt:lpstr>
      <vt:lpstr>Perspectives</vt:lpstr>
      <vt:lpstr>Citation</vt:lpstr>
      <vt:lpstr>Diapositive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Rôle de l’Ordre des médecins dans l’action humanitaire:  Le cas de la crise du Mali                 </dc:title>
  <dc:creator>Dr FOFANA</dc:creator>
  <cp:lastModifiedBy>FOFANA</cp:lastModifiedBy>
  <cp:revision>81</cp:revision>
  <dcterms:created xsi:type="dcterms:W3CDTF">2012-11-08T08:32:04Z</dcterms:created>
  <dcterms:modified xsi:type="dcterms:W3CDTF">2013-07-09T19:46:08Z</dcterms:modified>
</cp:coreProperties>
</file>